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63"/>
  </p:notesMasterIdLst>
  <p:handoutMasterIdLst>
    <p:handoutMasterId r:id="rId64"/>
  </p:handoutMasterIdLst>
  <p:sldIdLst>
    <p:sldId id="282" r:id="rId4"/>
    <p:sldId id="295" r:id="rId5"/>
    <p:sldId id="362" r:id="rId6"/>
    <p:sldId id="366" r:id="rId7"/>
    <p:sldId id="364" r:id="rId8"/>
    <p:sldId id="363" r:id="rId9"/>
    <p:sldId id="365" r:id="rId10"/>
    <p:sldId id="367" r:id="rId11"/>
    <p:sldId id="368" r:id="rId12"/>
    <p:sldId id="369" r:id="rId13"/>
    <p:sldId id="494" r:id="rId14"/>
    <p:sldId id="495" r:id="rId15"/>
    <p:sldId id="497" r:id="rId16"/>
    <p:sldId id="493" r:id="rId17"/>
    <p:sldId id="496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370" r:id="rId26"/>
    <p:sldId id="445" r:id="rId27"/>
    <p:sldId id="452" r:id="rId28"/>
    <p:sldId id="454" r:id="rId29"/>
    <p:sldId id="492" r:id="rId30"/>
    <p:sldId id="455" r:id="rId31"/>
    <p:sldId id="498" r:id="rId32"/>
    <p:sldId id="512" r:id="rId33"/>
    <p:sldId id="499" r:id="rId34"/>
    <p:sldId id="502" r:id="rId35"/>
    <p:sldId id="500" r:id="rId36"/>
    <p:sldId id="501" r:id="rId37"/>
    <p:sldId id="503" r:id="rId38"/>
    <p:sldId id="371" r:id="rId39"/>
    <p:sldId id="488" r:id="rId40"/>
    <p:sldId id="486" r:id="rId41"/>
    <p:sldId id="487" r:id="rId42"/>
    <p:sldId id="489" r:id="rId43"/>
    <p:sldId id="490" r:id="rId44"/>
    <p:sldId id="511" r:id="rId45"/>
    <p:sldId id="527" r:id="rId46"/>
    <p:sldId id="514" r:id="rId47"/>
    <p:sldId id="516" r:id="rId48"/>
    <p:sldId id="517" r:id="rId49"/>
    <p:sldId id="518" r:id="rId50"/>
    <p:sldId id="519" r:id="rId51"/>
    <p:sldId id="520" r:id="rId52"/>
    <p:sldId id="515" r:id="rId53"/>
    <p:sldId id="521" r:id="rId54"/>
    <p:sldId id="522" r:id="rId55"/>
    <p:sldId id="523" r:id="rId56"/>
    <p:sldId id="524" r:id="rId57"/>
    <p:sldId id="528" r:id="rId58"/>
    <p:sldId id="525" r:id="rId59"/>
    <p:sldId id="526" r:id="rId60"/>
    <p:sldId id="529" r:id="rId61"/>
    <p:sldId id="361" r:id="rId62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7799" autoAdjust="0"/>
  </p:normalViewPr>
  <p:slideViewPr>
    <p:cSldViewPr>
      <p:cViewPr varScale="1">
        <p:scale>
          <a:sx n="132" d="100"/>
          <a:sy n="132" d="100"/>
        </p:scale>
        <p:origin x="612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7. 3. 2024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7. 3. 2024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20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763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403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662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22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921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408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21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12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73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964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62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19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sz="2800" dirty="0"/>
            </a:lvl1pPr>
            <a:lvl2pPr>
              <a:defRPr lang="cs-CZ" sz="2400" dirty="0" smtClean="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30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  <p:sldLayoutId id="2147483797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21" Type="http://schemas.openxmlformats.org/officeDocument/2006/relationships/image" Target="../media/image81.pn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286799280367.signin.aws.amazon.com/consol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3003798"/>
            <a:ext cx="2880320" cy="8640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Amazon Web Services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 dirty="0"/>
              <a:t>2023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E4300-E5D7-89BE-1A9C-582F2872D7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AWS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Infraštruktúru, IaaS -</a:t>
            </a:r>
            <a:r>
              <a:rPr lang="en-US" dirty="0"/>
              <a:t>&gt; Infrastructure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poskytované služby, PaaS</a:t>
            </a:r>
            <a:r>
              <a:rPr lang="en-US" dirty="0"/>
              <a:t> -&gt; Platform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AWS pripravuje upgrade skripty na vyššie verzie svojich služieb</a:t>
            </a:r>
          </a:p>
          <a:p>
            <a:r>
              <a:rPr lang="sk-SK" dirty="0"/>
              <a:t>Zákazník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Za správne používanie služieb IaaS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Ukladané údaje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Ich korektné kryptovanie (prenos, uložené dáta)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Riadenie</a:t>
            </a:r>
            <a:r>
              <a:rPr lang="en-US" dirty="0"/>
              <a:t> pr</a:t>
            </a:r>
            <a:r>
              <a:rPr lang="sk-SK" dirty="0"/>
              <a:t>ístupu k službám a údajom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Upgrade verzii využívaných služieb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CA9E8-5ED8-9E71-6D87-2188E0754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1125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E2635-46AE-53D4-079D-9F4EDE41F08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je </a:t>
            </a:r>
            <a:r>
              <a:rPr lang="sk-SK" dirty="0"/>
              <a:t>certifikovaný</a:t>
            </a:r>
            <a:r>
              <a:rPr lang="en-US" dirty="0"/>
              <a:t> </a:t>
            </a:r>
            <a:r>
              <a:rPr lang="sk-SK" dirty="0"/>
              <a:t>voči rôznym normám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9001 – menžment kvality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27001 – menežment bezpečnosti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GDPR – ochrana osobných údajov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...</a:t>
            </a:r>
          </a:p>
          <a:p>
            <a:r>
              <a:rPr lang="sk-SK" dirty="0"/>
              <a:t>Tieto certifikáty AWS nezaručujú certifikáciu poskytovaného riešenia ale môžu výrazne pomôcť k jeho získaniu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065A0-B265-07BD-8C7C-990D4CEF3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Compliance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285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9A7A2-736B-FF19-6329-0A1100995B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u="sng" dirty="0"/>
              <a:t>Pravidlo</a:t>
            </a:r>
            <a:r>
              <a:rPr lang="sk-SK" dirty="0"/>
              <a:t>: žiadny prístup pokial nie je definované inak. Je potrebné mať explicitne definovné požadované prístupy, aby mohli byť použité.</a:t>
            </a:r>
          </a:p>
          <a:p>
            <a:r>
              <a:rPr lang="sk-SK" dirty="0"/>
              <a:t>Prístup: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Web konzola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Príkazový riadok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Programátorský prístup</a:t>
            </a:r>
          </a:p>
          <a:p>
            <a:pPr marL="1082675" lvl="1" indent="-457200"/>
            <a:r>
              <a:rPr lang="sk-SK" dirty="0"/>
              <a:t>Acces key, secret access key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F99C3-9F64-AF02-07A5-5B6FB8496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Prístup k zdrojom AWS</a:t>
            </a:r>
          </a:p>
        </p:txBody>
      </p:sp>
    </p:spTree>
    <p:extLst>
      <p:ext uri="{BB962C8B-B14F-4D97-AF65-F5344CB8AC3E}">
        <p14:creationId xmlns:p14="http://schemas.microsoft.com/office/powerpoint/2010/main" val="19824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4B3A13-FF81-C819-2D60-6221E84C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52" y="1081321"/>
            <a:ext cx="5037660" cy="33626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Content Placeholder 3">
            <a:extLst>
              <a:ext uri="{FF2B5EF4-FFF2-40B4-BE49-F238E27FC236}">
                <a16:creationId xmlns:a16="http://schemas.microsoft.com/office/drawing/2014/main" id="{5191100C-AEEE-8CE4-AB5E-70E5C1C4B2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0112" y="1081321"/>
            <a:ext cx="3024336" cy="3434645"/>
          </a:xfrm>
        </p:spPr>
        <p:txBody>
          <a:bodyPr/>
          <a:lstStyle/>
          <a:p>
            <a:r>
              <a:rPr lang="sk-SK" dirty="0"/>
              <a:t>Policy: aké operácie môžem s daným zdrojom vykonať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0136A-C087-1356-0C17-16EFDFF86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Users, Roles, Policies - IAM</a:t>
            </a:r>
          </a:p>
        </p:txBody>
      </p:sp>
    </p:spTree>
    <p:extLst>
      <p:ext uri="{BB962C8B-B14F-4D97-AF65-F5344CB8AC3E}">
        <p14:creationId xmlns:p14="http://schemas.microsoft.com/office/powerpoint/2010/main" val="41137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61D22-A2A5-28B6-D5B3-1D01E86670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sk-SK" dirty="0"/>
              <a:t>ponúka niekoľko možnosťí čerpania zdrojov po založení účtu v AWS: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Free tier</a:t>
            </a:r>
            <a:endParaRPr lang="en-US" dirty="0"/>
          </a:p>
          <a:p>
            <a:pPr marL="1082675" lvl="1" indent="-457200"/>
            <a:r>
              <a:rPr lang="sk-SK" dirty="0">
                <a:hlinkClick r:id="rId2"/>
              </a:rPr>
              <a:t>https://aws.amazon.com/free/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On-demand</a:t>
            </a:r>
          </a:p>
          <a:p>
            <a:pPr marL="1082675" lvl="1" indent="-457200"/>
            <a:r>
              <a:rPr lang="sk-SK" dirty="0"/>
              <a:t>Platba</a:t>
            </a:r>
            <a:r>
              <a:rPr lang="en-US" dirty="0"/>
              <a:t> za </a:t>
            </a:r>
            <a:r>
              <a:rPr lang="sk-SK" dirty="0"/>
              <a:t>čerpané zdroje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00DC9E-CDAD-AEC8-1A57-1DEF06606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Tier vs. On-Demand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31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0B08F-7B08-5A2A-1C17-50956148FA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Databáza</a:t>
            </a:r>
            <a:r>
              <a:rPr lang="en-US" dirty="0"/>
              <a:t>: DynamoDB, Amazon RDS (12m)</a:t>
            </a:r>
          </a:p>
          <a:p>
            <a:r>
              <a:rPr lang="en-US" dirty="0"/>
              <a:t>Compute: Lambda, EC2 (12m)</a:t>
            </a:r>
          </a:p>
          <a:p>
            <a:r>
              <a:rPr lang="en-US" dirty="0"/>
              <a:t>Storage: S3, EFS (5GB), EBS (30GB)</a:t>
            </a:r>
          </a:p>
          <a:p>
            <a:r>
              <a:rPr lang="en-US" dirty="0"/>
              <a:t>IaaC: Cloud Formation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BDC6A-2C0D-1703-3EB6-60EFCBA6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/>
              <a:t>Free tier – always free</a:t>
            </a:r>
          </a:p>
        </p:txBody>
      </p:sp>
    </p:spTree>
    <p:extLst>
      <p:ext uri="{BB962C8B-B14F-4D97-AF65-F5344CB8AC3E}">
        <p14:creationId xmlns:p14="http://schemas.microsoft.com/office/powerpoint/2010/main" val="6282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E8AC6-BF95-B2C6-17CA-DB6FB57836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Operational</a:t>
            </a:r>
            <a:r>
              <a:rPr lang="sk-SK" dirty="0"/>
              <a:t> </a:t>
            </a:r>
            <a:r>
              <a:rPr lang="sk-SK" dirty="0" err="1"/>
              <a:t>excelence</a:t>
            </a:r>
            <a:endParaRPr lang="sk-SK" dirty="0"/>
          </a:p>
          <a:p>
            <a:r>
              <a:rPr lang="sk-SK" dirty="0" err="1"/>
              <a:t>Security</a:t>
            </a:r>
            <a:endParaRPr lang="sk-SK" dirty="0"/>
          </a:p>
          <a:p>
            <a:r>
              <a:rPr lang="sk-SK" dirty="0" err="1"/>
              <a:t>Reliability</a:t>
            </a:r>
            <a:endParaRPr lang="sk-SK" dirty="0"/>
          </a:p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endParaRPr lang="sk-SK" dirty="0"/>
          </a:p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endParaRPr lang="sk-SK" dirty="0"/>
          </a:p>
          <a:p>
            <a:r>
              <a:rPr lang="sk-SK" dirty="0" err="1"/>
              <a:t>Sustainability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F7AB5-B6E6-E8FD-AEBF-23558ED58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6 pilierov dobrej architektúry</a:t>
            </a:r>
            <a:r>
              <a:rPr lang="en-US" dirty="0"/>
              <a:t> AWS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240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DBD674-B159-738B-9510-8212A9573C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 operations as code</a:t>
            </a:r>
          </a:p>
          <a:p>
            <a:r>
              <a:rPr lang="en-US" dirty="0"/>
              <a:t>Make frequent, small, reversible changes</a:t>
            </a:r>
          </a:p>
          <a:p>
            <a:r>
              <a:rPr lang="en-US" dirty="0"/>
              <a:t>Refine operations procedures frequently</a:t>
            </a:r>
          </a:p>
          <a:p>
            <a:r>
              <a:rPr lang="en-US" dirty="0"/>
              <a:t>Anticipate failure</a:t>
            </a:r>
          </a:p>
          <a:p>
            <a:r>
              <a:rPr lang="en-US" dirty="0"/>
              <a:t>Learn from all operational failures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0C56-F749-93AF-0049-75E5FCEDB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Operational</a:t>
            </a:r>
            <a:r>
              <a:rPr lang="sk-SK" dirty="0"/>
              <a:t> excellence</a:t>
            </a:r>
            <a:r>
              <a:rPr lang="en-US" dirty="0"/>
              <a:t> – </a:t>
            </a:r>
            <a:r>
              <a:rPr lang="sk-SK" dirty="0"/>
              <a:t>operatívnosť</a:t>
            </a:r>
          </a:p>
        </p:txBody>
      </p:sp>
    </p:spTree>
    <p:extLst>
      <p:ext uri="{BB962C8B-B14F-4D97-AF65-F5344CB8AC3E}">
        <p14:creationId xmlns:p14="http://schemas.microsoft.com/office/powerpoint/2010/main" val="1127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ADD82-ECA8-F7B0-163D-31830B625B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a strong identity foundation</a:t>
            </a:r>
          </a:p>
          <a:p>
            <a:r>
              <a:rPr lang="en-US" dirty="0"/>
              <a:t>Enable traceability</a:t>
            </a:r>
          </a:p>
          <a:p>
            <a:r>
              <a:rPr lang="en-US" dirty="0"/>
              <a:t>Apply security at all layers</a:t>
            </a:r>
          </a:p>
          <a:p>
            <a:r>
              <a:rPr lang="en-US" dirty="0"/>
              <a:t>Automate security best practices</a:t>
            </a:r>
          </a:p>
          <a:p>
            <a:r>
              <a:rPr lang="en-US" dirty="0"/>
              <a:t>Protect data in transit and at rest</a:t>
            </a:r>
          </a:p>
          <a:p>
            <a:r>
              <a:rPr lang="en-US" dirty="0"/>
              <a:t>Keep people away from data</a:t>
            </a:r>
          </a:p>
          <a:p>
            <a:r>
              <a:rPr lang="en-US" dirty="0"/>
              <a:t>Prepare for security events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9303A-52FA-DB45-8E5C-ABE6BE6CB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Security</a:t>
            </a:r>
            <a:r>
              <a:rPr lang="sk-SK" dirty="0"/>
              <a:t> - bezpečnosť</a:t>
            </a:r>
          </a:p>
        </p:txBody>
      </p:sp>
    </p:spTree>
    <p:extLst>
      <p:ext uri="{BB962C8B-B14F-4D97-AF65-F5344CB8AC3E}">
        <p14:creationId xmlns:p14="http://schemas.microsoft.com/office/powerpoint/2010/main" val="42471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3F475-27E2-C24A-DA6D-C94C4037A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recover from failure</a:t>
            </a:r>
          </a:p>
          <a:p>
            <a:r>
              <a:rPr lang="en-US" dirty="0"/>
              <a:t>Test recovery procedures</a:t>
            </a:r>
          </a:p>
          <a:p>
            <a:r>
              <a:rPr lang="en-US" dirty="0"/>
              <a:t>Scale horizontally to increase aggregate workload availability</a:t>
            </a:r>
          </a:p>
          <a:p>
            <a:r>
              <a:rPr lang="en-US" dirty="0"/>
              <a:t>Stop guessing capacity</a:t>
            </a:r>
          </a:p>
          <a:p>
            <a:r>
              <a:rPr lang="en-US" dirty="0"/>
              <a:t>Manage change in automation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CC0D6-DA17-75FB-D36B-380F795F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Reliability</a:t>
            </a:r>
            <a:r>
              <a:rPr lang="sk-SK" dirty="0"/>
              <a:t> – spoľahlivosť</a:t>
            </a:r>
          </a:p>
        </p:txBody>
      </p:sp>
    </p:spTree>
    <p:extLst>
      <p:ext uri="{BB962C8B-B14F-4D97-AF65-F5344CB8AC3E}">
        <p14:creationId xmlns:p14="http://schemas.microsoft.com/office/powerpoint/2010/main" val="19384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História</a:t>
            </a:r>
          </a:p>
          <a:p>
            <a:r>
              <a:rPr lang="sk-SK" dirty="0"/>
              <a:t>Infraštruktúra</a:t>
            </a:r>
          </a:p>
          <a:p>
            <a:r>
              <a:rPr lang="sk-SK" dirty="0"/>
              <a:t>Služby</a:t>
            </a:r>
            <a:endParaRPr lang="en-US" dirty="0"/>
          </a:p>
          <a:p>
            <a:r>
              <a:rPr lang="sk-SK" dirty="0"/>
              <a:t>Príklad implementácie</a:t>
            </a:r>
          </a:p>
          <a:p>
            <a:r>
              <a:rPr lang="sk-SK" dirty="0"/>
              <a:t>Agenda na cvičenia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- agenda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3C5BF-D4E3-0DEF-FB90-95DC760F2D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Democratize advanced technologies</a:t>
            </a:r>
          </a:p>
          <a:p>
            <a:r>
              <a:rPr lang="en-US" dirty="0"/>
              <a:t>Go global in minutes</a:t>
            </a:r>
          </a:p>
          <a:p>
            <a:r>
              <a:rPr lang="en-US" dirty="0"/>
              <a:t>Use serverless architectures</a:t>
            </a:r>
          </a:p>
          <a:p>
            <a:r>
              <a:rPr lang="en-US" dirty="0"/>
              <a:t>Experiment more often</a:t>
            </a:r>
          </a:p>
          <a:p>
            <a:r>
              <a:rPr lang="en-US" dirty="0"/>
              <a:t>Consider mechanical sympathy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F1E25-F355-9444-090F-FF4ADE10C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r>
              <a:rPr lang="sk-SK" dirty="0"/>
              <a:t> – účinný výkon</a:t>
            </a:r>
          </a:p>
        </p:txBody>
      </p:sp>
    </p:spTree>
    <p:extLst>
      <p:ext uri="{BB962C8B-B14F-4D97-AF65-F5344CB8AC3E}">
        <p14:creationId xmlns:p14="http://schemas.microsoft.com/office/powerpoint/2010/main" val="30224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AC384-B365-CF62-C204-BF32B17201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 cloud financial management</a:t>
            </a:r>
          </a:p>
          <a:p>
            <a:r>
              <a:rPr lang="en-US" dirty="0"/>
              <a:t>Adopt a consumption model</a:t>
            </a:r>
          </a:p>
          <a:p>
            <a:r>
              <a:rPr lang="en-US" dirty="0"/>
              <a:t>Measure overall efficiency</a:t>
            </a:r>
          </a:p>
          <a:p>
            <a:r>
              <a:rPr lang="en-US" dirty="0"/>
              <a:t>Stop spending money on undifferentiated heavy lifting</a:t>
            </a:r>
          </a:p>
          <a:p>
            <a:r>
              <a:rPr lang="en-US" dirty="0"/>
              <a:t>Analyze and attribute expenditure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3FD5C-221B-4539-C4ED-F1D9D611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r>
              <a:rPr lang="sk-SK" dirty="0"/>
              <a:t> – náklady</a:t>
            </a:r>
          </a:p>
        </p:txBody>
      </p:sp>
    </p:spTree>
    <p:extLst>
      <p:ext uri="{BB962C8B-B14F-4D97-AF65-F5344CB8AC3E}">
        <p14:creationId xmlns:p14="http://schemas.microsoft.com/office/powerpoint/2010/main" val="35893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79BAD2-FCEC-A4B0-BDCB-AA9EBFD6AE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your impact</a:t>
            </a:r>
          </a:p>
          <a:p>
            <a:r>
              <a:rPr lang="en-US" dirty="0"/>
              <a:t>Establish sustainability goals</a:t>
            </a:r>
          </a:p>
          <a:p>
            <a:r>
              <a:rPr lang="en-US" dirty="0"/>
              <a:t>Maximize utilization</a:t>
            </a:r>
          </a:p>
          <a:p>
            <a:r>
              <a:rPr lang="en-US" dirty="0"/>
              <a:t>Anticipate and adopt new, more efficient hardware and software offerings</a:t>
            </a:r>
          </a:p>
          <a:p>
            <a:r>
              <a:rPr lang="en-US" dirty="0"/>
              <a:t>Use managed services</a:t>
            </a:r>
          </a:p>
          <a:p>
            <a:r>
              <a:rPr lang="en-US" dirty="0"/>
              <a:t>Reduce the downstream impact of your cloud workloads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C5764-6A1B-726A-A36B-A8A337A58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Sustainability</a:t>
            </a:r>
            <a:r>
              <a:rPr lang="sk-SK" dirty="0"/>
              <a:t> - udržateľnosť</a:t>
            </a:r>
          </a:p>
        </p:txBody>
      </p:sp>
    </p:spTree>
    <p:extLst>
      <p:ext uri="{BB962C8B-B14F-4D97-AF65-F5344CB8AC3E}">
        <p14:creationId xmlns:p14="http://schemas.microsoft.com/office/powerpoint/2010/main" val="332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Služby</a:t>
            </a:r>
          </a:p>
        </p:txBody>
      </p:sp>
    </p:spTree>
    <p:extLst>
      <p:ext uri="{BB962C8B-B14F-4D97-AF65-F5344CB8AC3E}">
        <p14:creationId xmlns:p14="http://schemas.microsoft.com/office/powerpoint/2010/main" val="3769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Cloud</a:t>
            </a:r>
            <a:r>
              <a:rPr lang="sk-SK" dirty="0"/>
              <a:t> neposkytuje iba technickú infraštruktúru, </a:t>
            </a:r>
          </a:p>
          <a:p>
            <a:pPr lvl="1"/>
            <a:r>
              <a:rPr lang="sk-SK" dirty="0"/>
              <a:t>servery, </a:t>
            </a:r>
            <a:r>
              <a:rPr lang="en-US" dirty="0" err="1"/>
              <a:t>virtuali</a:t>
            </a:r>
            <a:r>
              <a:rPr lang="sk-SK" dirty="0" err="1"/>
              <a:t>zá</a:t>
            </a:r>
            <a:r>
              <a:rPr lang="en-US" dirty="0" err="1"/>
              <a:t>ciu</a:t>
            </a:r>
            <a:r>
              <a:rPr lang="en-US" dirty="0"/>
              <a:t>, </a:t>
            </a:r>
            <a:r>
              <a:rPr lang="sk-SK" dirty="0"/>
              <a:t>úložiská, sieťové služby -</a:t>
            </a:r>
            <a:r>
              <a:rPr lang="en-US" dirty="0"/>
              <a:t>&gt;</a:t>
            </a:r>
            <a:r>
              <a:rPr lang="sk-SK" dirty="0"/>
              <a:t> IaaS</a:t>
            </a:r>
          </a:p>
          <a:p>
            <a:r>
              <a:rPr lang="sk-SK" dirty="0"/>
              <a:t>Ale tiež veľké množstvo ďalších služieb</a:t>
            </a:r>
            <a:endParaRPr lang="en-US" dirty="0"/>
          </a:p>
          <a:p>
            <a:pPr lvl="1"/>
            <a:r>
              <a:rPr lang="sk-SK" dirty="0"/>
              <a:t>Menežované služby</a:t>
            </a:r>
            <a:r>
              <a:rPr lang="en-US" dirty="0"/>
              <a:t> -&gt;</a:t>
            </a:r>
            <a:r>
              <a:rPr lang="sk-SK" dirty="0"/>
              <a:t> PaaS</a:t>
            </a:r>
          </a:p>
          <a:p>
            <a:r>
              <a:rPr lang="sk-SK" dirty="0"/>
              <a:t>Cloud-native aplikácia by mala tieto vedieť využívať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cloud poskytovateľa</a:t>
            </a:r>
          </a:p>
        </p:txBody>
      </p:sp>
    </p:spTree>
    <p:extLst>
      <p:ext uri="{BB962C8B-B14F-4D97-AF65-F5344CB8AC3E}">
        <p14:creationId xmlns:p14="http://schemas.microsoft.com/office/powerpoint/2010/main" val="38331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Ama</a:t>
            </a:r>
            <a:r>
              <a:rPr lang="sk-SK" sz="2000" dirty="0"/>
              <a:t>z</a:t>
            </a:r>
            <a:r>
              <a:rPr lang="en-US" sz="2000" dirty="0"/>
              <a:t>on AWS s</a:t>
            </a:r>
            <a:r>
              <a:rPr lang="sk-SK" sz="2000" dirty="0"/>
              <a:t>lužieb je viac než 200</a:t>
            </a:r>
          </a:p>
          <a:p>
            <a:r>
              <a:rPr lang="sk-SK" sz="2000" dirty="0"/>
              <a:t>Ich opis a dokumentáciu k nim je možné nájsť na stránke AWS</a:t>
            </a:r>
          </a:p>
          <a:p>
            <a:pPr lvl="1"/>
            <a:r>
              <a:rPr lang="sk-SK" sz="1800" dirty="0"/>
              <a:t>https://docs.aws.amazon.com/index.html?nc2=h_ql_doc_do</a:t>
            </a:r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11710"/>
            <a:ext cx="6354506" cy="28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882488" y="987574"/>
            <a:ext cx="3239952" cy="3600400"/>
          </a:xfrm>
        </p:spPr>
        <p:txBody>
          <a:bodyPr>
            <a:normAutofit fontScale="92500" lnSpcReduction="20000"/>
          </a:bodyPr>
          <a:lstStyle/>
          <a:p>
            <a:r>
              <a:rPr lang="sk-SK" sz="2000" dirty="0"/>
              <a:t>AWS služby majú špecifické ikony</a:t>
            </a:r>
          </a:p>
          <a:p>
            <a:r>
              <a:rPr lang="sk-SK" sz="2000" dirty="0"/>
              <a:t>V roku 2018 sa AWS tieto ikony zmenili</a:t>
            </a:r>
          </a:p>
          <a:p>
            <a:pPr lvl="1"/>
            <a:r>
              <a:rPr lang="sk-SK" sz="1600" dirty="0"/>
              <a:t>Často narazíte na staršie – viď obrázok</a:t>
            </a:r>
          </a:p>
          <a:p>
            <a:r>
              <a:rPr lang="sk-SK" sz="2000" dirty="0"/>
              <a:t>Existujú nástroje na kreslenie AWS diagramov </a:t>
            </a:r>
            <a:r>
              <a:rPr lang="sk-SK" sz="2000" dirty="0">
                <a:sym typeface="Wingdings" panose="05000000000000000000" pitchFamily="2" charset="2"/>
              </a:rPr>
              <a:t></a:t>
            </a:r>
          </a:p>
          <a:p>
            <a:r>
              <a:rPr lang="sk-SK" sz="2000" dirty="0">
                <a:sym typeface="Wingdings" panose="05000000000000000000" pitchFamily="2" charset="2"/>
              </a:rPr>
              <a:t>Pozri: </a:t>
            </a:r>
            <a:r>
              <a:rPr lang="sk-SK" sz="2000" dirty="0">
                <a:sym typeface="Wingdings" panose="05000000000000000000" pitchFamily="2" charset="2"/>
                <a:hlinkClick r:id="rId3"/>
              </a:rPr>
              <a:t>https://aws.amazon.com/architecture/icons/</a:t>
            </a:r>
            <a:endParaRPr lang="sk-SK" sz="2000" dirty="0">
              <a:sym typeface="Wingdings" panose="05000000000000000000" pitchFamily="2" charset="2"/>
            </a:endParaRPr>
          </a:p>
          <a:p>
            <a:r>
              <a:rPr lang="sk-SK" sz="2000" dirty="0">
                <a:sym typeface="Wingdings" panose="05000000000000000000" pitchFamily="2" charset="2"/>
              </a:rPr>
              <a:t>Sú aj v novších verziách Enterprise </a:t>
            </a:r>
            <a:r>
              <a:rPr lang="sk-SK" sz="2000" dirty="0" err="1">
                <a:sym typeface="Wingdings" panose="05000000000000000000" pitchFamily="2" charset="2"/>
              </a:rPr>
              <a:t>Architecta</a:t>
            </a:r>
            <a:endParaRPr lang="sk-SK" dirty="0"/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87574"/>
            <a:ext cx="4726855" cy="34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409EA-3404-CC70-EE2B-45C921BE3499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634157"/>
            <a:ext cx="5781935" cy="44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Základné služby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843558"/>
            <a:ext cx="2232248" cy="6480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endParaRPr lang="sk-SK" sz="1400" b="1" dirty="0"/>
          </a:p>
        </p:txBody>
      </p:sp>
    </p:spTree>
    <p:extLst>
      <p:ext uri="{BB962C8B-B14F-4D97-AF65-F5344CB8AC3E}">
        <p14:creationId xmlns:p14="http://schemas.microsoft.com/office/powerpoint/2010/main" val="36015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Compute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54900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(Elastic Compute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Virtuálny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Auto-scaling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vyťaženie virtuálenho stroja a v prípade potreby zabezpečí automatické škálovanie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Beanstalk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Služba na prevádzku web aplikácii ako  služba. Zabezpečí load balancing, auto-scaling,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Beh kódu bez požívateľského servera. Platí sa iba výpočtový čas.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Kinesis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Spracovanie streamingových dát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Outposts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Umožňuje prevádzku AWS služieb v on-premise prostredí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2" y="77547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63" y="1348128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1C31A7-7A85-0640-96EE-D8C2C69D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9" y="1910800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497371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36395" y="3646614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65" y="3063733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Storage </a:t>
            </a:r>
            <a:r>
              <a:rPr lang="en-US" dirty="0"/>
              <a:t>&amp; </a:t>
            </a:r>
            <a:r>
              <a:rPr lang="sk-SK" dirty="0"/>
              <a:t>Databases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06513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EBS (Elastic Block Storage)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Block storage („disk“)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S3 (Simple Storage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Úložisko objektov (súbory, dokumenty, videá)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EFS (Elastic File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Súborový systém s elasticitou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RDS (Relational Database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Inštancia môže byť PostgreSQL, Oracle, SQL Server, My SQL, ...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Dynamo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Dokumentová key value databáza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Elastická in-memory cache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Data warehouse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54856"/>
                  </a:ext>
                </a:extLst>
              </a:tr>
            </a:tbl>
          </a:graphicData>
        </a:graphic>
      </p:graphicFrame>
      <p:pic>
        <p:nvPicPr>
          <p:cNvPr id="5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42" y="756056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324290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925549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071351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51670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64693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3">
            <a:extLst>
              <a:ext uri="{FF2B5EF4-FFF2-40B4-BE49-F238E27FC236}">
                <a16:creationId xmlns:a16="http://schemas.microsoft.com/office/drawing/2014/main" id="{F1C23086-EC84-CB4E-BB00-6843C7A2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3" y="4236534"/>
            <a:ext cx="499693" cy="49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2003 – </a:t>
            </a:r>
            <a:r>
              <a:rPr lang="sk-SK" dirty="0" err="1"/>
              <a:t>Chris</a:t>
            </a:r>
            <a:r>
              <a:rPr lang="sk-SK" dirty="0"/>
              <a:t> </a:t>
            </a:r>
            <a:r>
              <a:rPr lang="sk-SK" dirty="0" err="1"/>
              <a:t>Pinkham</a:t>
            </a:r>
            <a:r>
              <a:rPr lang="sk-SK" dirty="0"/>
              <a:t> a </a:t>
            </a:r>
            <a:r>
              <a:rPr lang="sk-SK" dirty="0" err="1"/>
              <a:t>Benjamin</a:t>
            </a:r>
            <a:r>
              <a:rPr lang="sk-SK" dirty="0"/>
              <a:t> Black predstavili akoby mal vyzerať interná infraštruktúra Amazonu. Zároveň ju navrhli poskytovať ju ako službu.</a:t>
            </a:r>
          </a:p>
          <a:p>
            <a:r>
              <a:rPr lang="sk-SK" dirty="0"/>
              <a:t>2004 – SQS (</a:t>
            </a:r>
            <a:r>
              <a:rPr lang="en-US" dirty="0"/>
              <a:t>simple queueing service</a:t>
            </a:r>
            <a:r>
              <a:rPr lang="sk-SK" dirty="0"/>
              <a:t>) ako prvá poskytovaná služba ešte ako amazon.com</a:t>
            </a:r>
          </a:p>
          <a:p>
            <a:r>
              <a:rPr lang="sk-SK" dirty="0"/>
              <a:t>2006 – vzniká AWS, ako prvá služba je poskytovnaná S3</a:t>
            </a:r>
          </a:p>
          <a:p>
            <a:r>
              <a:rPr lang="sk-SK" dirty="0"/>
              <a:t>2007 – viac ako 180 000 vývojárov využíva AWS</a:t>
            </a:r>
          </a:p>
          <a:p>
            <a:r>
              <a:rPr lang="sk-SK" dirty="0"/>
              <a:t>2010 – boli presunuté amazon.com služby do AWS prostredia.</a:t>
            </a:r>
          </a:p>
          <a:p>
            <a:r>
              <a:rPr lang="sk-SK" dirty="0"/>
              <a:t>2012 – prvá konferencia re:Invent, k tejto udalosti AWS uvoľňuje nové verzie služieb, prípadne aj nové služby ako také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894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E45DD8-66D4-5782-C61B-C5C0C9AC9CB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10037793"/>
              </p:ext>
            </p:extLst>
          </p:nvPr>
        </p:nvGraphicFramePr>
        <p:xfrm>
          <a:off x="900113" y="915988"/>
          <a:ext cx="7704135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045">
                  <a:extLst>
                    <a:ext uri="{9D8B030D-6E8A-4147-A177-3AD203B41FA5}">
                      <a16:colId xmlns:a16="http://schemas.microsoft.com/office/drawing/2014/main" val="293321823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87963028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47534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5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Dostupná iba cez EC2 inštanciu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Dostupný  cez EC2 inštancie aj ako AWS služba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Verejne dostupná AWS služba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File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system</a:t>
                      </a:r>
                      <a:r>
                        <a:rPr lang="sk-SK" dirty="0"/>
                        <a:t>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 aj FS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Webové rozhranie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0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Block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Ťažko 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Rýchlejší ako S3 a 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Rýchlejší ako S3, pomalší  ako 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Pomalší ako EBS a EFS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7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Je určený ako HDD pre EC2 inštancie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pre aplikácie a na zdieľanie údajov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na zálohovanie a ukladanie statických údajov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662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F37D79A-26A5-0F37-1849-5C286F28E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EBS </a:t>
            </a:r>
            <a:r>
              <a:rPr lang="sk-SK" dirty="0" err="1"/>
              <a:t>vs</a:t>
            </a:r>
            <a:r>
              <a:rPr lang="sk-SK" dirty="0"/>
              <a:t>. EFS </a:t>
            </a:r>
            <a:r>
              <a:rPr lang="sk-SK" dirty="0" err="1"/>
              <a:t>vs</a:t>
            </a:r>
            <a:r>
              <a:rPr lang="sk-SK" dirty="0"/>
              <a:t>. S3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DF51C7D8-FB38-1081-9207-EC9355D7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9FFCF5F8-A3E8-DE62-5A76-7545A43D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5357CCB0-3AFD-F884-2C38-9BC27B46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9225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7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Containers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97606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556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395972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ECS (Elastic Container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Podpora prevádzku docker kontajnerov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(Elastic Kubernetes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orchestračná platforma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RedHat OpenShift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OpenShift – imeplentácia Kubernetesu od RedHatu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ECR (Elastic Container Registry)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Register na ukladanie docker imageov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4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control plane v AWS, worker nody môžu bežať v on-premise prostredí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Fargate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noProof="0" dirty="0"/>
                        <a:t>Serverless platforma na beh kontajnerov, kompatibilná s ECS, 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23237"/>
                  </a:ext>
                </a:extLst>
              </a:tr>
            </a:tbl>
          </a:graphicData>
        </a:graphic>
      </p:graphicFrame>
      <p:pic>
        <p:nvPicPr>
          <p:cNvPr id="5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1334714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8" y="75605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6B776CEA-016F-EE48-909E-8DABA3708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884" y="1913372"/>
            <a:ext cx="504058" cy="504058"/>
          </a:xfrm>
          <a:prstGeom prst="rect">
            <a:avLst/>
          </a:prstGeom>
        </p:spPr>
      </p:pic>
      <p:pic>
        <p:nvPicPr>
          <p:cNvPr id="14" name="Graphic 32">
            <a:extLst>
              <a:ext uri="{FF2B5EF4-FFF2-40B4-BE49-F238E27FC236}">
                <a16:creationId xmlns:a16="http://schemas.microsoft.com/office/drawing/2014/main" id="{4EDEDC84-A08B-DC45-A826-EFB2E54A7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9097" y="3067241"/>
            <a:ext cx="524516" cy="524516"/>
          </a:xfrm>
          <a:prstGeom prst="rect">
            <a:avLst/>
          </a:prstGeom>
        </p:spPr>
      </p:pic>
      <p:pic>
        <p:nvPicPr>
          <p:cNvPr id="15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97" y="2493061"/>
            <a:ext cx="524516" cy="52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3657307"/>
            <a:ext cx="518617" cy="51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34B5F-EC42-B052-2F52-E114CBFC6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EKS vs ECS vs EC2 vs </a:t>
            </a:r>
            <a:r>
              <a:rPr lang="en-US" dirty="0" err="1"/>
              <a:t>Fargate</a:t>
            </a:r>
            <a:endParaRPr lang="sk-SK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62FC923D-9DAA-CC63-565C-174070F6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771550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10B87A3-67FA-4DD3-0975-F82017EF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39" y="78400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EA28F1-CCA1-C646-A817-FA82DD736421}"/>
              </a:ext>
            </a:extLst>
          </p:cNvPr>
          <p:cNvSpPr/>
          <p:nvPr/>
        </p:nvSpPr>
        <p:spPr>
          <a:xfrm>
            <a:off x="2087725" y="771551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B11C1-BA19-6CDB-C9E0-B94F81315024}"/>
              </a:ext>
            </a:extLst>
          </p:cNvPr>
          <p:cNvSpPr/>
          <p:nvPr/>
        </p:nvSpPr>
        <p:spPr>
          <a:xfrm>
            <a:off x="5832139" y="776869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F5D27-8939-93E6-78AB-CD966F464651}"/>
              </a:ext>
            </a:extLst>
          </p:cNvPr>
          <p:cNvSpPr/>
          <p:nvPr/>
        </p:nvSpPr>
        <p:spPr>
          <a:xfrm>
            <a:off x="5220072" y="1685337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2EE71-DCC2-5805-DD32-B9136ED15874}"/>
              </a:ext>
            </a:extLst>
          </p:cNvPr>
          <p:cNvSpPr/>
          <p:nvPr/>
        </p:nvSpPr>
        <p:spPr>
          <a:xfrm>
            <a:off x="6571685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CDE1996-D43F-BF7D-7B75-941211B4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3" y="16853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3F3C352A-C917-047D-4FD2-F9DE5C07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85" y="168533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E5E14F-A54A-4BC5-67AE-8C6E35C81C71}"/>
              </a:ext>
            </a:extLst>
          </p:cNvPr>
          <p:cNvSpPr/>
          <p:nvPr/>
        </p:nvSpPr>
        <p:spPr>
          <a:xfrm>
            <a:off x="1348180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FCD998-A42D-830D-0881-78141BAC6971}"/>
              </a:ext>
            </a:extLst>
          </p:cNvPr>
          <p:cNvSpPr/>
          <p:nvPr/>
        </p:nvSpPr>
        <p:spPr>
          <a:xfrm>
            <a:off x="2699793" y="1685323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91418843-E016-3D20-42EF-FEDA87CD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81" y="168532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4">
            <a:extLst>
              <a:ext uri="{FF2B5EF4-FFF2-40B4-BE49-F238E27FC236}">
                <a16:creationId xmlns:a16="http://schemas.microsoft.com/office/drawing/2014/main" id="{C94DC7F6-AF8D-A3BE-1166-5D34C1FC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685323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3971EF7-F812-44DC-291E-3E830E87D7E6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2125160" y="1110698"/>
            <a:ext cx="409721" cy="73954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1E3B35-7D1B-FD57-C28F-A32B7D3CA3A9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2800970" y="1174432"/>
            <a:ext cx="409714" cy="6120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5798759-D737-A4B2-BF1F-19FAD696914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5935968" y="1177099"/>
            <a:ext cx="404410" cy="61206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78B1967-C44B-9ECC-360A-383BB8127057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rot="16200000" flipV="1">
            <a:off x="6611779" y="1113356"/>
            <a:ext cx="404403" cy="7395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C3D7E2CF-CF50-F648-653B-76C076A871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2283719"/>
            <a:ext cx="3672000" cy="2304255"/>
          </a:xfrm>
        </p:spPr>
        <p:txBody>
          <a:bodyPr>
            <a:normAutofit/>
          </a:bodyPr>
          <a:lstStyle/>
          <a:p>
            <a:r>
              <a:rPr lang="sk-SK" sz="1600" dirty="0"/>
              <a:t>Control plane ako menežovaná služba</a:t>
            </a:r>
          </a:p>
          <a:p>
            <a:r>
              <a:rPr lang="sk-SK" sz="1600" dirty="0"/>
              <a:t>Štandardné Kubernetes API</a:t>
            </a:r>
          </a:p>
          <a:p>
            <a:r>
              <a:rPr lang="sk-SK" sz="1600" dirty="0"/>
              <a:t>Ľahšia migrácia na inú platformu (Azure, Google Cloude,...)</a:t>
            </a:r>
          </a:p>
          <a:p>
            <a:r>
              <a:rPr lang="sk-SK" sz="1600" dirty="0"/>
              <a:t>Silná komunitná podpora</a:t>
            </a:r>
          </a:p>
          <a:p>
            <a:endParaRPr lang="sk-SK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0CC7799-A9F0-16FD-A730-A1306934E879}"/>
              </a:ext>
            </a:extLst>
          </p:cNvPr>
          <p:cNvSpPr txBox="1">
            <a:spLocks/>
          </p:cNvSpPr>
          <p:nvPr/>
        </p:nvSpPr>
        <p:spPr>
          <a:xfrm>
            <a:off x="4572000" y="2283718"/>
            <a:ext cx="3888432" cy="2304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600" dirty="0"/>
              <a:t>Control plane ako menežovná služba</a:t>
            </a:r>
          </a:p>
          <a:p>
            <a:r>
              <a:rPr lang="sk-SK" sz="1600" dirty="0"/>
              <a:t>AWS špecifické riešenie</a:t>
            </a:r>
          </a:p>
          <a:p>
            <a:r>
              <a:rPr lang="sk-SK" sz="1600" dirty="0"/>
              <a:t>Komplikovaná migrácia</a:t>
            </a:r>
          </a:p>
          <a:p>
            <a:r>
              <a:rPr lang="sk-SK" sz="1600" dirty="0"/>
              <a:t>Určená pre menej komplexné aplikácie</a:t>
            </a:r>
          </a:p>
          <a:p>
            <a:r>
              <a:rPr lang="sk-SK" sz="1600" dirty="0"/>
              <a:t>ECS control plane je zadarmo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DE676-4AAE-A834-0442-FE1A95A57E5E}"/>
              </a:ext>
            </a:extLst>
          </p:cNvPr>
          <p:cNvSpPr txBox="1"/>
          <p:nvPr/>
        </p:nvSpPr>
        <p:spPr>
          <a:xfrm>
            <a:off x="3886268" y="84002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Control plane</a:t>
            </a:r>
          </a:p>
          <a:p>
            <a:pPr algn="ctr"/>
            <a:r>
              <a:rPr lang="sk-SK" dirty="0"/>
              <a:t>(master nodes)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7AEB9-A503-57E2-3D9A-051ADE7EE196}"/>
              </a:ext>
            </a:extLst>
          </p:cNvPr>
          <p:cNvSpPr txBox="1"/>
          <p:nvPr/>
        </p:nvSpPr>
        <p:spPr>
          <a:xfrm>
            <a:off x="3880215" y="168585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Compute</a:t>
            </a:r>
          </a:p>
          <a:p>
            <a:pPr algn="ctr"/>
            <a:r>
              <a:rPr lang="sk-SK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4618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Development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9651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CodeCommit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Git </a:t>
                      </a:r>
                      <a:r>
                        <a:rPr lang="sk-SK" sz="1600" dirty="0"/>
                        <a:t>repozitár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CodeBuild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integration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CodeDeploy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deployment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CodePipeline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delivery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Cloud9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Cloudové vývojárske prostredie dostupné z web browsera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CodeStar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All-in (IDE, git repo, CI/CD, podpora tímovej spolupráce, projektové dashboardy)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</a:tbl>
          </a:graphicData>
        </a:graphic>
      </p:graphicFrame>
      <p:pic>
        <p:nvPicPr>
          <p:cNvPr id="5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1337968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1" y="748557"/>
            <a:ext cx="504060" cy="5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9" y="1927378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249333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8BD793B1-DC57-B648-A15E-362432F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082751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65837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0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Network </a:t>
            </a:r>
            <a:r>
              <a:rPr lang="en-US" dirty="0"/>
              <a:t>&amp; Management</a:t>
            </a:r>
            <a:endParaRPr lang="sk-SK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47709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VPC </a:t>
                      </a:r>
                      <a:r>
                        <a:rPr lang="sk-SK" sz="1600" dirty="0"/>
                        <a:t>(Virtual Private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Definuje privátnu sieť, do ktorej sa „vkladajú“ ďalšie služby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CloudFront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Content Devilvery Network (CDN)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ELB</a:t>
                      </a:r>
                      <a:r>
                        <a:rPr lang="sk-SK" sz="1600" dirty="0"/>
                        <a:t> (Elastic Load Balancer)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CloudForma</a:t>
                      </a:r>
                      <a:r>
                        <a:rPr lang="sk-SK" sz="1600" dirty="0"/>
                        <a:t>t</a:t>
                      </a:r>
                      <a:r>
                        <a:rPr lang="en-US" sz="1600" dirty="0"/>
                        <a:t>ion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Správa infraštruktúry ako kód (IaaC)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CloudWatch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Sledovanie, dohľad nad behom aplikácií. Zbiera, vizualizuje logy, metriky infraštruktúry AWS.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EventBridge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Definovanie a spracovanie udalostí v AWS infraštruktúre. „crontab“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Guard</a:t>
                      </a:r>
                      <a:r>
                        <a:rPr lang="sk-SK" sz="1600" dirty="0"/>
                        <a:t>Duty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AWS infraštruktúru, </a:t>
                      </a:r>
                      <a:r>
                        <a:rPr lang="sk-SK" sz="1600"/>
                        <a:t>detekuje útoky z vonku na infraštruktúru </a:t>
                      </a:r>
                      <a:r>
                        <a:rPr lang="sk-SK" sz="1600" dirty="0"/>
                        <a:t>a posiela informácie o zisteniach.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8534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83091AEA-A68B-10B2-BD16-30A73428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75605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6B51D3D0-11E1-DD54-1691-2C146F34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1316248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4B146-73F1-41CD-0BC3-019EA324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36026" y="1921879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53D08F6-6EF1-D4DE-6A91-77332C4F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2482071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C218A49-9CC9-1584-2B5A-AA668164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08806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6F5DEB0E-6868-7483-DA45-9A90DEA2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62544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EF381AD6-80C2-EC0E-85E1-C0711BFD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30" y="4227564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7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5F8D4-FEA3-F0CD-35E3-ABEB370115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Security</a:t>
            </a:r>
          </a:p>
          <a:p>
            <a:pPr lvl="1"/>
            <a:r>
              <a:rPr lang="sk-SK" dirty="0"/>
              <a:t>IAM, WAF,...</a:t>
            </a:r>
          </a:p>
          <a:p>
            <a:r>
              <a:rPr lang="sk-SK" dirty="0"/>
              <a:t>Machine Learning</a:t>
            </a:r>
          </a:p>
          <a:p>
            <a:r>
              <a:rPr lang="sk-SK" dirty="0"/>
              <a:t>Správa nákladov (Cost management)</a:t>
            </a:r>
          </a:p>
          <a:p>
            <a:r>
              <a:rPr lang="sk-SK" dirty="0"/>
              <a:t>IoT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F9CC4-EE8C-0DCA-5ADA-CB4405137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Ďalšie</a:t>
            </a:r>
          </a:p>
        </p:txBody>
      </p:sp>
    </p:spTree>
    <p:extLst>
      <p:ext uri="{BB962C8B-B14F-4D97-AF65-F5344CB8AC3E}">
        <p14:creationId xmlns:p14="http://schemas.microsoft.com/office/powerpoint/2010/main" val="294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Príklad použitia</a:t>
            </a:r>
          </a:p>
        </p:txBody>
      </p:sp>
    </p:spTree>
    <p:extLst>
      <p:ext uri="{BB962C8B-B14F-4D97-AF65-F5344CB8AC3E}">
        <p14:creationId xmlns:p14="http://schemas.microsoft.com/office/powerpoint/2010/main" val="8744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97" y="-20538"/>
            <a:ext cx="677605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70240"/>
            <a:ext cx="783704" cy="1481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</p:spTree>
    <p:extLst>
      <p:ext uri="{BB962C8B-B14F-4D97-AF65-F5344CB8AC3E}">
        <p14:creationId xmlns:p14="http://schemas.microsoft.com/office/powerpoint/2010/main" val="1667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2013 – možnosť certifikácie zručností</a:t>
            </a:r>
          </a:p>
          <a:p>
            <a:r>
              <a:rPr lang="sk-SK" dirty="0"/>
              <a:t>2014 – Amazon si dal záväzok, že dosiahne 100% využitie obnoviteľnej energie</a:t>
            </a:r>
          </a:p>
          <a:p>
            <a:r>
              <a:rPr lang="sk-SK" dirty="0"/>
              <a:t>2015 – príjem 6 mld USD a stále rastie</a:t>
            </a:r>
          </a:p>
          <a:p>
            <a:r>
              <a:rPr lang="sk-SK" dirty="0"/>
              <a:t>2016 – príjem 13 mld USD</a:t>
            </a:r>
          </a:p>
          <a:p>
            <a:r>
              <a:rPr lang="sk-SK" dirty="0"/>
              <a:t>2017 – príjem 27 mld USD</a:t>
            </a:r>
          </a:p>
          <a:p>
            <a:r>
              <a:rPr lang="sk-SK" dirty="0"/>
              <a:t>2018 – zameranie na služby umelej inteligencie a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745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4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74" y="775046"/>
            <a:ext cx="764808" cy="764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037455" y="535046"/>
            <a:ext cx="1006645" cy="153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CloudFormation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4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2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4618247" y="3855412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CodeCommit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34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8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88" y="35279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5585956" y="3850898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CodeBuild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9658" y="385541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CodeDeploy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34593" y="3360375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CodePipeline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21014" y="3761194"/>
            <a:ext cx="2689758" cy="754773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02" y="4078629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907226" y="385647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CodeStar</a:t>
            </a:r>
            <a:endParaRPr lang="sk-SK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9B385-153F-6A91-2973-8349EFAB41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sz="1400" dirty="0">
                <a:hlinkClick r:id="rId2"/>
              </a:rPr>
              <a:t>https://286799280367.signin.aws.amazon.com/console</a:t>
            </a:r>
            <a:endParaRPr lang="en-US" sz="1400" dirty="0"/>
          </a:p>
          <a:p>
            <a:r>
              <a:rPr lang="en-US" sz="1400" dirty="0"/>
              <a:t>IAM user name: student</a:t>
            </a:r>
          </a:p>
          <a:p>
            <a:r>
              <a:rPr lang="en-US" sz="1400" dirty="0"/>
              <a:t>Password: AgY'0l4%          Plat</a:t>
            </a:r>
            <a:r>
              <a:rPr lang="sk-SK" sz="1400" dirty="0"/>
              <a:t>í 48 hodín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C08DEC-252F-5548-D7D9-7EA76089A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konzola</a:t>
            </a:r>
            <a:r>
              <a:rPr lang="en-US" dirty="0"/>
              <a:t> - login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02440-E313-9FBD-A6A1-C1D9A545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740573"/>
            <a:ext cx="5904656" cy="29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Vytvorte EC2 inštanciu s OS </a:t>
            </a:r>
            <a:r>
              <a:rPr lang="sk-SK" dirty="0" err="1"/>
              <a:t>Ubuntu</a:t>
            </a:r>
            <a:r>
              <a:rPr lang="sk-SK" dirty="0"/>
              <a:t> a pripojte sa na ňu vzdialene cez </a:t>
            </a:r>
            <a:r>
              <a:rPr lang="sk-SK" dirty="0" err="1"/>
              <a:t>ssh</a:t>
            </a:r>
            <a:endParaRPr lang="sk-SK" dirty="0"/>
          </a:p>
          <a:p>
            <a:r>
              <a:rPr lang="sk-SK" dirty="0"/>
              <a:t>Bonus: použite DNS alias pre EC2 </a:t>
            </a:r>
            <a:r>
              <a:rPr lang="sk-SK" dirty="0" err="1"/>
              <a:t>public</a:t>
            </a:r>
            <a:r>
              <a:rPr lang="sk-SK" dirty="0"/>
              <a:t> názov cez </a:t>
            </a:r>
            <a:r>
              <a:rPr lang="sk-SK" dirty="0" err="1"/>
              <a:t>subdoménu</a:t>
            </a:r>
            <a:r>
              <a:rPr lang="sk-SK" dirty="0"/>
              <a:t> </a:t>
            </a:r>
            <a:r>
              <a:rPr lang="sk-SK" i="1" dirty="0">
                <a:solidFill>
                  <a:schemeClr val="accent2"/>
                </a:solidFill>
              </a:rPr>
              <a:t>vasnazov</a:t>
            </a:r>
            <a:r>
              <a:rPr lang="sk-SK" dirty="0">
                <a:solidFill>
                  <a:schemeClr val="accent2"/>
                </a:solidFill>
              </a:rPr>
              <a:t>.edu.softec.sk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404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3C79AC-272D-319B-AFE5-E1A758C5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557D221-03C1-FA4F-F579-77715E010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/>
          <a:lstStyle/>
          <a:p>
            <a:r>
              <a:rPr lang="sk-SK" dirty="0"/>
              <a:t>Vytvorenie EC2 inštancie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B62D3-5845-4888-ADFA-ABF3444B7D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sz="2400" dirty="0" err="1"/>
              <a:t>Name</a:t>
            </a:r>
            <a:r>
              <a:rPr lang="sk-SK" sz="2400" dirty="0"/>
              <a:t>: názov-vášho-servera</a:t>
            </a:r>
          </a:p>
          <a:p>
            <a:r>
              <a:rPr lang="sk-SK" sz="2400" dirty="0"/>
              <a:t>OS: </a:t>
            </a:r>
            <a:r>
              <a:rPr lang="sk-SK" sz="2400" dirty="0" err="1"/>
              <a:t>Ubuntu</a:t>
            </a:r>
            <a:r>
              <a:rPr lang="sk-SK" sz="2400" dirty="0"/>
              <a:t> Server 22.04 LTS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  <a:endParaRPr lang="sk-SK" sz="1400" dirty="0"/>
          </a:p>
          <a:p>
            <a:r>
              <a:rPr lang="sk-SK" sz="2400" dirty="0" err="1"/>
              <a:t>Instance</a:t>
            </a:r>
            <a:r>
              <a:rPr lang="sk-SK" sz="2400" dirty="0"/>
              <a:t> type: t2.micro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</a:p>
          <a:p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r>
              <a:rPr lang="sk-SK" sz="2400" dirty="0"/>
              <a:t>: </a:t>
            </a:r>
            <a:r>
              <a:rPr lang="sk-SK" sz="2400" dirty="0" err="1"/>
              <a:t>Create</a:t>
            </a:r>
            <a:r>
              <a:rPr lang="sk-SK" sz="2400" dirty="0"/>
              <a:t> new </a:t>
            </a:r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endParaRPr lang="sk-SK" sz="2400" dirty="0"/>
          </a:p>
          <a:p>
            <a:r>
              <a:rPr lang="sk-SK" sz="2400" dirty="0"/>
              <a:t>	Type: RSA</a:t>
            </a:r>
          </a:p>
          <a:p>
            <a:r>
              <a:rPr lang="sk-SK" sz="2400" dirty="0"/>
              <a:t>	PK </a:t>
            </a:r>
            <a:r>
              <a:rPr lang="sk-SK" sz="2400" dirty="0" err="1"/>
              <a:t>file</a:t>
            </a:r>
            <a:r>
              <a:rPr lang="sk-SK" sz="2400" dirty="0"/>
              <a:t> formát: .</a:t>
            </a:r>
            <a:r>
              <a:rPr lang="sk-SK" sz="2400" dirty="0" err="1"/>
              <a:t>pem</a:t>
            </a:r>
            <a:endParaRPr lang="sk-SK" sz="2400" dirty="0"/>
          </a:p>
          <a:p>
            <a:r>
              <a:rPr lang="sk-SK" sz="2400" dirty="0"/>
              <a:t>	nezabudnúť si uložiť vygenerovaný .</a:t>
            </a:r>
            <a:r>
              <a:rPr lang="sk-SK" sz="2400" dirty="0" err="1"/>
              <a:t>pem</a:t>
            </a:r>
            <a:r>
              <a:rPr lang="sk-SK" sz="2400" dirty="0"/>
              <a:t> súbor</a:t>
            </a:r>
          </a:p>
          <a:p>
            <a:r>
              <a:rPr lang="sk-SK" sz="2400" dirty="0"/>
              <a:t>-</a:t>
            </a:r>
            <a:r>
              <a:rPr lang="en-US" sz="2400" dirty="0"/>
              <a:t>&gt; </a:t>
            </a:r>
            <a:r>
              <a:rPr lang="sk-SK" sz="2400" dirty="0" err="1">
                <a:solidFill>
                  <a:schemeClr val="accent2"/>
                </a:solidFill>
              </a:rPr>
              <a:t>Launch</a:t>
            </a:r>
            <a:r>
              <a:rPr lang="en-US" sz="2400" dirty="0">
                <a:solidFill>
                  <a:schemeClr val="accent2"/>
                </a:solidFill>
              </a:rPr>
              <a:t> instance</a:t>
            </a:r>
            <a:r>
              <a:rPr lang="sk-SK" sz="2400" dirty="0">
                <a:solidFill>
                  <a:schemeClr val="accent2"/>
                </a:solidFill>
              </a:rPr>
              <a:t> </a:t>
            </a:r>
            <a:endParaRPr lang="sk-SK" sz="2000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69D30-2BAA-EB69-7562-EB2CC8A73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31768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76C35-055A-8544-7C40-8191DBBFDF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61552"/>
            <a:ext cx="7704448" cy="290842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14F4C4-63D3-B6F8-8506-3C7AAED4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049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2E5C4-2B3B-F5B8-EC5B-B5E2509221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33257" y="915988"/>
            <a:ext cx="6037849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46214-340B-6BE6-2910-64A6E6792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044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37CE6-7EBE-0198-ECF7-DD24799EF0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Overenie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PK</a:t>
            </a:r>
            <a:r>
              <a:rPr lang="en-US" dirty="0" err="1"/>
              <a:t>.pem</a:t>
            </a:r>
            <a:r>
              <a:rPr lang="en-US" dirty="0"/>
              <a:t> </a:t>
            </a:r>
            <a:r>
              <a:rPr lang="en-US" dirty="0" err="1"/>
              <a:t>ubuntu@</a:t>
            </a:r>
            <a:r>
              <a:rPr lang="en-US" dirty="0" err="1">
                <a:solidFill>
                  <a:srgbClr val="FF0000"/>
                </a:solidFill>
              </a:rPr>
              <a:t>dns-alias</a:t>
            </a:r>
            <a:endParaRPr lang="sk-SK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30C13-8F0E-CF6E-7851-E14CE80A2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29578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0220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Vytvorte statický web </a:t>
            </a:r>
            <a:r>
              <a:rPr lang="sk-SK" dirty="0" err="1"/>
              <a:t>hosting</a:t>
            </a:r>
            <a:r>
              <a:rPr lang="sk-SK" dirty="0"/>
              <a:t> cez službu S3</a:t>
            </a:r>
          </a:p>
          <a:p>
            <a:r>
              <a:rPr lang="sk-SK" dirty="0"/>
              <a:t>Bonus: použite DNS alias pre web </a:t>
            </a:r>
            <a:r>
              <a:rPr lang="sk-SK" dirty="0" err="1"/>
              <a:t>hosting</a:t>
            </a:r>
            <a:r>
              <a:rPr lang="sk-SK" dirty="0"/>
              <a:t> AWS názov v čitateľnejšej forme.</a:t>
            </a:r>
          </a:p>
          <a:p>
            <a:endParaRPr lang="sk-SK" dirty="0"/>
          </a:p>
          <a:p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403769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FE0EB-EF1F-1C64-F11E-8C5788FE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17093"/>
            <a:ext cx="7704448" cy="319734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3125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bucket</a:t>
            </a:r>
            <a:endParaRPr lang="sk-SK" dirty="0"/>
          </a:p>
          <a:p>
            <a:pPr lvl="1"/>
            <a:r>
              <a:rPr lang="sk-SK" dirty="0"/>
              <a:t>Zadajte meno</a:t>
            </a:r>
          </a:p>
          <a:p>
            <a:r>
              <a:rPr lang="sk-SK" dirty="0"/>
              <a:t>Po vytvorení </a:t>
            </a:r>
            <a:r>
              <a:rPr lang="sk-SK" dirty="0" err="1"/>
              <a:t>bucketu</a:t>
            </a:r>
            <a:r>
              <a:rPr lang="sk-SK" dirty="0"/>
              <a:t> si vytvorte html stránku index.html a </a:t>
            </a:r>
            <a:r>
              <a:rPr lang="sk-SK" dirty="0" err="1"/>
              <a:t>uploadnite</a:t>
            </a:r>
            <a:r>
              <a:rPr lang="sk-SK" dirty="0"/>
              <a:t> ju do </a:t>
            </a:r>
            <a:r>
              <a:rPr lang="sk-SK" dirty="0" err="1"/>
              <a:t>bucketu</a:t>
            </a:r>
            <a:r>
              <a:rPr lang="sk-SK" dirty="0"/>
              <a:t>. Záložka </a:t>
            </a:r>
            <a:r>
              <a:rPr lang="sk-SK" dirty="0" err="1"/>
              <a:t>Objects</a:t>
            </a:r>
            <a:r>
              <a:rPr lang="sk-SK" dirty="0"/>
              <a:t> v detaile S3 </a:t>
            </a:r>
            <a:r>
              <a:rPr lang="sk-SK" dirty="0" err="1"/>
              <a:t>baucketu</a:t>
            </a:r>
            <a:r>
              <a:rPr lang="sk-SK" dirty="0"/>
              <a:t>.</a:t>
            </a:r>
          </a:p>
          <a:p>
            <a:pPr lvl="1"/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1966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Properties</a:t>
            </a:r>
            <a:endParaRPr lang="sk-SK" dirty="0"/>
          </a:p>
          <a:p>
            <a:pPr lvl="1"/>
            <a:r>
              <a:rPr lang="sk-SK" dirty="0"/>
              <a:t>Úplne dole: </a:t>
            </a:r>
            <a:r>
              <a:rPr lang="sk-SK" dirty="0" err="1"/>
              <a:t>Static</a:t>
            </a:r>
            <a:r>
              <a:rPr lang="sk-SK" dirty="0"/>
              <a:t> </a:t>
            </a:r>
            <a:r>
              <a:rPr lang="sk-SK" dirty="0" err="1"/>
              <a:t>website</a:t>
            </a:r>
            <a:r>
              <a:rPr lang="sk-SK" dirty="0"/>
              <a:t> </a:t>
            </a:r>
            <a:r>
              <a:rPr lang="sk-SK" dirty="0" err="1"/>
              <a:t>hosting</a:t>
            </a:r>
            <a:endParaRPr lang="sk-SK" dirty="0"/>
          </a:p>
          <a:p>
            <a:pPr lvl="2"/>
            <a:r>
              <a:rPr lang="sk-SK" dirty="0" err="1"/>
              <a:t>Edit</a:t>
            </a:r>
            <a:r>
              <a:rPr lang="sk-SK" dirty="0"/>
              <a:t> -&gt; </a:t>
            </a:r>
            <a:r>
              <a:rPr lang="sk-SK" dirty="0" err="1"/>
              <a:t>Enable</a:t>
            </a:r>
            <a:endParaRPr lang="sk-SK" dirty="0"/>
          </a:p>
          <a:p>
            <a:pPr lvl="2"/>
            <a:r>
              <a:rPr lang="sk-SK" dirty="0"/>
              <a:t>Index </a:t>
            </a:r>
            <a:r>
              <a:rPr lang="sk-SK" dirty="0" err="1"/>
              <a:t>document</a:t>
            </a:r>
            <a:r>
              <a:rPr lang="sk-SK" dirty="0"/>
              <a:t> -&gt; index.html</a:t>
            </a:r>
          </a:p>
          <a:p>
            <a:pPr lvl="2"/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changes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0649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Permissions</a:t>
            </a:r>
            <a:endParaRPr lang="sk-SK" dirty="0"/>
          </a:p>
          <a:p>
            <a:pPr lvl="1"/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-</a:t>
            </a:r>
            <a:r>
              <a:rPr lang="en-US" dirty="0"/>
              <a:t>&gt; Edit</a:t>
            </a:r>
          </a:p>
          <a:p>
            <a:pPr lvl="1"/>
            <a:r>
              <a:rPr lang="en-US" dirty="0" err="1"/>
              <a:t>Odznacit</a:t>
            </a:r>
            <a:r>
              <a:rPr lang="en-US" dirty="0"/>
              <a:t> all public access</a:t>
            </a:r>
          </a:p>
          <a:p>
            <a:pPr lvl="2"/>
            <a:r>
              <a:rPr lang="en-US" dirty="0"/>
              <a:t>Save changes</a:t>
            </a:r>
          </a:p>
          <a:p>
            <a:r>
              <a:rPr lang="en-US" dirty="0"/>
              <a:t>Bucket policy -&gt; Edit</a:t>
            </a:r>
          </a:p>
          <a:p>
            <a:pPr lvl="1"/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6337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BA4-B6AC-C509-DA3A-31F13AD64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Vytvorenie statického webhostingu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B0A1E-093E-0092-2077-A59C538D2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"Version": "2012-10-17",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"Statement":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"Sid": 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PublicReadGetObject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"Effect": "Allow",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"Principal": "*",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"Action":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 "s3:GetObject"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"Resource":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"arn:aws:s3:::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Bucket-Name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/*"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}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76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0F877-744E-CF42-F165-391D66BD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1888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B90AA-6C34-C9B7-5507-0BF0F28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43558"/>
            <a:ext cx="6690150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E74464-4D4B-DFB4-2959-48E9ACBF46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Overenie</a:t>
            </a:r>
            <a:endParaRPr lang="en-US" dirty="0"/>
          </a:p>
          <a:p>
            <a:endParaRPr lang="en-US" dirty="0"/>
          </a:p>
          <a:p>
            <a:r>
              <a:rPr lang="en-US" dirty="0"/>
              <a:t>Vo web </a:t>
            </a:r>
            <a:r>
              <a:rPr lang="en-US" dirty="0" err="1"/>
              <a:t>exploreri</a:t>
            </a:r>
            <a:endParaRPr lang="en-US" dirty="0"/>
          </a:p>
          <a:p>
            <a:r>
              <a:rPr lang="en-US" dirty="0"/>
              <a:t>http://dns-alias.edu.softec.sk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BBC-F8AC-B032-3F07-85AD7FC3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948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AWS - internet</a:t>
            </a:r>
            <a:endParaRPr lang="sk-SK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BC143-C1BD-45E8-C79B-0D7A8D7D47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8184" y="915567"/>
            <a:ext cx="2376264" cy="3600400"/>
          </a:xfrm>
        </p:spPr>
        <p:txBody>
          <a:bodyPr/>
          <a:lstStyle/>
          <a:p>
            <a:r>
              <a:rPr lang="sk-SK" sz="2000" dirty="0"/>
              <a:t>30 regiónov</a:t>
            </a:r>
          </a:p>
          <a:p>
            <a:r>
              <a:rPr lang="sk-SK" sz="2000" dirty="0"/>
              <a:t>každá 2-3 AZ</a:t>
            </a:r>
          </a:p>
          <a:p>
            <a:r>
              <a:rPr lang="sk-SK" sz="2000" dirty="0"/>
              <a:t>V príprave 5 regiónov s 15 AZ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4E818-1B0E-9186-9ECD-D72B0A677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4AE8-350C-C14E-9D07-262C28AC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7"/>
            <a:ext cx="5594998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1AAA2-9503-2B59-45C1-11D2F8C413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Región – fyzická lokácia vo svete a je nezávislá od ostatných regiónov. Tvorená 2 a viac </a:t>
            </a:r>
            <a:r>
              <a:rPr lang="sk-SK" dirty="0" err="1"/>
              <a:t>availability</a:t>
            </a:r>
            <a:r>
              <a:rPr lang="sk-SK" dirty="0"/>
              <a:t> zónami</a:t>
            </a:r>
          </a:p>
          <a:p>
            <a:r>
              <a:rPr lang="sk-SK" dirty="0"/>
              <a:t>Availability zone (AZ) – v danom regióne je tvorená z 1 alebo viacerých dátových centier</a:t>
            </a:r>
          </a:p>
          <a:p>
            <a:r>
              <a:rPr lang="sk-SK" dirty="0"/>
              <a:t>Dátové centrá</a:t>
            </a:r>
          </a:p>
          <a:p>
            <a:pPr lvl="1"/>
            <a:r>
              <a:rPr lang="sk-SK" dirty="0"/>
              <a:t>sú prepojené vysoko rýchlostným redundantným sieťovým prepojením</a:t>
            </a:r>
          </a:p>
          <a:p>
            <a:pPr lvl="1"/>
            <a:r>
              <a:rPr lang="sk-SK" dirty="0"/>
              <a:t>majú redundantné napájanie</a:t>
            </a:r>
            <a:endParaRPr lang="en-US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A2F0C-D978-E66D-052F-D19DB4EA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9977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5G With Antenna, Wireless Communication Technology Stock Photo, Picture  And Royalty Free Image. Image 63140815.">
            <a:extLst>
              <a:ext uri="{FF2B5EF4-FFF2-40B4-BE49-F238E27FC236}">
                <a16:creationId xmlns:a16="http://schemas.microsoft.com/office/drawing/2014/main" id="{9681A848-ED64-3141-2B2B-D3D01759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8" y="3441229"/>
            <a:ext cx="528138" cy="4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B47DC5-0E04-4B71-8B39-85FBBDC1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5A34B-2659-18AB-4377-B25F62A8F497}"/>
              </a:ext>
            </a:extLst>
          </p:cNvPr>
          <p:cNvSpPr/>
          <p:nvPr/>
        </p:nvSpPr>
        <p:spPr>
          <a:xfrm>
            <a:off x="2920017" y="915566"/>
            <a:ext cx="3579917" cy="18156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E2BB1A-5F2B-B630-B237-79E3B344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0017" y="923250"/>
            <a:ext cx="381000" cy="381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2A890-F2EB-2731-5877-EDE32FD934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78968" y="1373358"/>
            <a:ext cx="3204943" cy="51469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41729E1-033E-0750-A56B-FA6530B16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1427429"/>
            <a:ext cx="349917" cy="375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10793D-DE9B-3067-7857-CA0410BC1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5779" y="1427805"/>
            <a:ext cx="381000" cy="381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CF85747-41B2-AB3B-0E25-E30216B1C832}"/>
              </a:ext>
            </a:extLst>
          </p:cNvPr>
          <p:cNvSpPr txBox="1">
            <a:spLocks/>
          </p:cNvSpPr>
          <p:nvPr/>
        </p:nvSpPr>
        <p:spPr>
          <a:xfrm>
            <a:off x="3096677" y="1998427"/>
            <a:ext cx="3204943" cy="514696"/>
          </a:xfrm>
          <a:prstGeom prst="rect">
            <a:avLst/>
          </a:prstGeom>
          <a:noFill/>
          <a:ln w="12700" cap="flat" cmpd="sng" algn="ctr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9144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4D8E664-F2AD-AC51-920B-154BD0105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2058706"/>
            <a:ext cx="349917" cy="3751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D6E4CF8-CE72-D84E-C539-319F3D40F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488" y="2052874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6E5DC-D9A3-AAE4-F9CF-B4AAEBF834DA}"/>
              </a:ext>
            </a:extLst>
          </p:cNvPr>
          <p:cNvSpPr/>
          <p:nvPr/>
        </p:nvSpPr>
        <p:spPr>
          <a:xfrm>
            <a:off x="768671" y="2355726"/>
            <a:ext cx="1803211" cy="1418776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3EF7D46-3F4F-63D4-14C8-FBEC300AD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671" y="2355726"/>
            <a:ext cx="381000" cy="381000"/>
          </a:xfrm>
          <a:prstGeom prst="rect">
            <a:avLst/>
          </a:prstGeom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CC659DC1-F8B2-7726-2890-AE9DBC12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" y="3116581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0432F2-C45C-9B27-ADAC-6EDD66FD1A01}"/>
              </a:ext>
            </a:extLst>
          </p:cNvPr>
          <p:cNvSpPr/>
          <p:nvPr/>
        </p:nvSpPr>
        <p:spPr>
          <a:xfrm>
            <a:off x="821544" y="3007541"/>
            <a:ext cx="1656184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Outposts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236E45-352E-E974-3BE8-0E422470F521}"/>
              </a:ext>
            </a:extLst>
          </p:cNvPr>
          <p:cNvSpPr/>
          <p:nvPr/>
        </p:nvSpPr>
        <p:spPr>
          <a:xfrm>
            <a:off x="3821945" y="3003798"/>
            <a:ext cx="1803211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Wavelength Zone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83D573-E95F-E38B-B739-2BAEF8C4FF4B}"/>
              </a:ext>
            </a:extLst>
          </p:cNvPr>
          <p:cNvSpPr/>
          <p:nvPr/>
        </p:nvSpPr>
        <p:spPr>
          <a:xfrm>
            <a:off x="6654191" y="3010804"/>
            <a:ext cx="1997089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Local Zone</a:t>
            </a:r>
          </a:p>
        </p:txBody>
      </p:sp>
      <p:pic>
        <p:nvPicPr>
          <p:cNvPr id="29" name="Graphic 6">
            <a:extLst>
              <a:ext uri="{FF2B5EF4-FFF2-40B4-BE49-F238E27FC236}">
                <a16:creationId xmlns:a16="http://schemas.microsoft.com/office/drawing/2014/main" id="{7D35638B-8BB8-FF89-D4BE-95A5C522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4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>
            <a:extLst>
              <a:ext uri="{FF2B5EF4-FFF2-40B4-BE49-F238E27FC236}">
                <a16:creationId xmlns:a16="http://schemas.microsoft.com/office/drawing/2014/main" id="{5FFC6FF6-E0AE-D53D-A557-8AE4797E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1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8C3E500-2A59-D371-FC55-C78D5BCA18E8}"/>
              </a:ext>
            </a:extLst>
          </p:cNvPr>
          <p:cNvCxnSpPr>
            <a:stCxn id="28" idx="0"/>
            <a:endCxn id="7" idx="3"/>
          </p:cNvCxnSpPr>
          <p:nvPr/>
        </p:nvCxnSpPr>
        <p:spPr>
          <a:xfrm rot="16200000" flipV="1">
            <a:off x="6482640" y="1840708"/>
            <a:ext cx="1187391" cy="115280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07B0B43-A48D-39EA-E0C7-76C1F1277C95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2477728" y="1823413"/>
            <a:ext cx="442289" cy="152372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7D0D35-AA87-557F-818A-767873DDAB41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flipH="1" flipV="1">
            <a:off x="4709976" y="2731260"/>
            <a:ext cx="13575" cy="2725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E6CFBE-F7A1-3E2C-8F1A-8579DB78F831}"/>
              </a:ext>
            </a:extLst>
          </p:cNvPr>
          <p:cNvSpPr txBox="1"/>
          <p:nvPr/>
        </p:nvSpPr>
        <p:spPr>
          <a:xfrm>
            <a:off x="768671" y="3835151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en-US" sz="1400" dirty="0"/>
              <a:t>AWS </a:t>
            </a:r>
            <a:r>
              <a:rPr lang="sk-SK" sz="1400" dirty="0"/>
              <a:t>služby on-premise</a:t>
            </a:r>
          </a:p>
          <a:p>
            <a:r>
              <a:rPr lang="sk-SK" sz="1400" dirty="0"/>
              <a:t>AWS API on-premise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859AF-32D8-CC52-5462-6C1370F718AC}"/>
              </a:ext>
            </a:extLst>
          </p:cNvPr>
          <p:cNvSpPr txBox="1"/>
          <p:nvPr/>
        </p:nvSpPr>
        <p:spPr>
          <a:xfrm>
            <a:off x="3765275" y="3835151"/>
            <a:ext cx="2310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mobilné zariadenia</a:t>
            </a:r>
          </a:p>
          <a:p>
            <a:r>
              <a:rPr lang="sk-SK" sz="1400" dirty="0"/>
              <a:t>Video, ML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CC561-03DF-3C77-EF32-7E28A7491203}"/>
              </a:ext>
            </a:extLst>
          </p:cNvPr>
          <p:cNvSpPr txBox="1"/>
          <p:nvPr/>
        </p:nvSpPr>
        <p:spPr>
          <a:xfrm>
            <a:off x="6654191" y="3834849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aplikácie</a:t>
            </a:r>
          </a:p>
          <a:p>
            <a:r>
              <a:rPr lang="sk-SK" sz="1400" dirty="0"/>
              <a:t>Video, ML</a:t>
            </a:r>
          </a:p>
        </p:txBody>
      </p:sp>
    </p:spTree>
    <p:extLst>
      <p:ext uri="{BB962C8B-B14F-4D97-AF65-F5344CB8AC3E}">
        <p14:creationId xmlns:p14="http://schemas.microsoft.com/office/powerpoint/2010/main" val="337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8" grpId="0" animBg="1"/>
      <p:bldP spid="40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0F752B-6C58-54AF-55E7-4E846D31B0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685301"/>
            <a:ext cx="7391215" cy="40466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91769-595D-F283-1C20-C5777F16E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2271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65949</TotalTime>
  <Words>1799</Words>
  <Application>Microsoft Office PowerPoint</Application>
  <PresentationFormat>On-screen Show (16:9)</PresentationFormat>
  <Paragraphs>453</Paragraphs>
  <Slides>59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Obsah</vt:lpstr>
      <vt:lpstr>Kapitoly</vt:lpstr>
      <vt:lpstr>Titulná strana</vt:lpstr>
      <vt:lpstr>Amazon Web Services</vt:lpstr>
      <vt:lpstr>AWS - agenda</vt:lpstr>
      <vt:lpstr>História</vt:lpstr>
      <vt:lpstr>História</vt:lpstr>
      <vt:lpstr>PowerPoint Presentation</vt:lpstr>
      <vt:lpstr>AWS Globálna infraštruktúra</vt:lpstr>
      <vt:lpstr>AWS Globálna infraštruktúra</vt:lpstr>
      <vt:lpstr>AWS Globálna infraštruktúra</vt:lpstr>
      <vt:lpstr>Zdielaná zodpovednosť</vt:lpstr>
      <vt:lpstr>Zdielaná zodpovednosť</vt:lpstr>
      <vt:lpstr>Compliance</vt:lpstr>
      <vt:lpstr>Prístup k zdrojom AWS</vt:lpstr>
      <vt:lpstr>Users, Roles, Policies - IAM</vt:lpstr>
      <vt:lpstr>Free Tier vs. On-Demand</vt:lpstr>
      <vt:lpstr>Free tier – always free</vt:lpstr>
      <vt:lpstr>6 pilierov dobrej architektúry AWS</vt:lpstr>
      <vt:lpstr>Operational excellence – operatívnosť</vt:lpstr>
      <vt:lpstr>Security - bezpečnosť</vt:lpstr>
      <vt:lpstr>Reliability – spoľahlivosť</vt:lpstr>
      <vt:lpstr>Performance efficiency – účinný výkon</vt:lpstr>
      <vt:lpstr>Cost optimization – náklady</vt:lpstr>
      <vt:lpstr>Sustainability - udržateľnosť</vt:lpstr>
      <vt:lpstr>PowerPoint Presentation</vt:lpstr>
      <vt:lpstr>Služby cloud poskytovateľa</vt:lpstr>
      <vt:lpstr>Služby Amazon AWS</vt:lpstr>
      <vt:lpstr>Služby Amazon AWS</vt:lpstr>
      <vt:lpstr>Základné služby</vt:lpstr>
      <vt:lpstr>Compute</vt:lpstr>
      <vt:lpstr>Storage &amp; Databases</vt:lpstr>
      <vt:lpstr>EBS vs. EFS vs. S3</vt:lpstr>
      <vt:lpstr>Containers</vt:lpstr>
      <vt:lpstr>EKS vs ECS vs EC2 vs Fargate</vt:lpstr>
      <vt:lpstr>Development</vt:lpstr>
      <vt:lpstr>Network &amp; Management</vt:lpstr>
      <vt:lpstr>Ďalšie</vt:lpstr>
      <vt:lpstr>PowerPoint Presentation</vt:lpstr>
      <vt:lpstr> </vt:lpstr>
      <vt:lpstr> </vt:lpstr>
      <vt:lpstr> </vt:lpstr>
      <vt:lpstr> </vt:lpstr>
      <vt:lpstr> </vt:lpstr>
      <vt:lpstr>PowerPoint Presentation</vt:lpstr>
      <vt:lpstr>AWS konzola - login</vt:lpstr>
      <vt:lpstr>Vytvorenie EC2 inštancie</vt:lpstr>
      <vt:lpstr>Vytvorenie EC2 inštancie</vt:lpstr>
      <vt:lpstr>Vytvorenie EC2 inštancie</vt:lpstr>
      <vt:lpstr>Vytvorenie EC2 inštancie - Bonus</vt:lpstr>
      <vt:lpstr>Vytvorenie EC2 inštancie - Bonus</vt:lpstr>
      <vt:lpstr>Vytvorenie EC2 inštancie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270</cp:revision>
  <cp:lastPrinted>2015-10-19T12:51:35Z</cp:lastPrinted>
  <dcterms:created xsi:type="dcterms:W3CDTF">2020-05-19T15:11:13Z</dcterms:created>
  <dcterms:modified xsi:type="dcterms:W3CDTF">2024-03-07T23:06:39Z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